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4CA832-DD1B-4DDE-B3A3-A1DDCCE3C772}" type="datetimeFigureOut">
              <a:rPr lang="en-US" smtClean="0"/>
              <a:t>12/22/2022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B17B9CA6-31FD-4AB4-8DA9-77FBFE28EC5F}"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4234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4CA832-DD1B-4DDE-B3A3-A1DDCCE3C772}"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B9CA6-31FD-4AB4-8DA9-77FBFE28EC5F}"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41766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4CA832-DD1B-4DDE-B3A3-A1DDCCE3C772}"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B9CA6-31FD-4AB4-8DA9-77FBFE28EC5F}"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6152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4CA832-DD1B-4DDE-B3A3-A1DDCCE3C772}"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B9CA6-31FD-4AB4-8DA9-77FBFE28EC5F}"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2865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4CA832-DD1B-4DDE-B3A3-A1DDCCE3C772}"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B9CA6-31FD-4AB4-8DA9-77FBFE28EC5F}"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7065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4CA832-DD1B-4DDE-B3A3-A1DDCCE3C772}"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B9CA6-31FD-4AB4-8DA9-77FBFE28EC5F}"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6994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4CA832-DD1B-4DDE-B3A3-A1DDCCE3C772}" type="datetimeFigureOut">
              <a:rPr lang="en-US" smtClean="0"/>
              <a:t>12/22/2022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B9CA6-31FD-4AB4-8DA9-77FBFE28EC5F}"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37202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4CA832-DD1B-4DDE-B3A3-A1DDCCE3C772}" type="datetimeFigureOut">
              <a:rPr lang="en-US" smtClean="0"/>
              <a:t>12/22/2022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7B9CA6-31FD-4AB4-8DA9-77FBFE28EC5F}"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9420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4CA832-DD1B-4DDE-B3A3-A1DDCCE3C772}" type="datetimeFigureOut">
              <a:rPr lang="en-US" smtClean="0"/>
              <a:t>12/22/2022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7B9CA6-31FD-4AB4-8DA9-77FBFE28EC5F}" type="slidenum">
              <a:rPr lang="en-US" smtClean="0"/>
              <a:t>‹#›</a:t>
            </a:fld>
            <a:endParaRPr lang="en-US"/>
          </a:p>
        </p:txBody>
      </p:sp>
    </p:spTree>
    <p:extLst>
      <p:ext uri="{BB962C8B-B14F-4D97-AF65-F5344CB8AC3E}">
        <p14:creationId xmlns:p14="http://schemas.microsoft.com/office/powerpoint/2010/main" val="1735132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4CA832-DD1B-4DDE-B3A3-A1DDCCE3C772}"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B9CA6-31FD-4AB4-8DA9-77FBFE28EC5F}"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99052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A4CA832-DD1B-4DDE-B3A3-A1DDCCE3C772}" type="datetimeFigureOut">
              <a:rPr lang="en-US" smtClean="0"/>
              <a:t>12/22/2022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B17B9CA6-31FD-4AB4-8DA9-77FBFE28EC5F}"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51365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A4CA832-DD1B-4DDE-B3A3-A1DDCCE3C772}" type="datetimeFigureOut">
              <a:rPr lang="en-US" smtClean="0"/>
              <a:t>12/22/2022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17B9CA6-31FD-4AB4-8DA9-77FBFE28EC5F}"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0381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9E833-C820-E685-7881-F529AD3273C6}"/>
              </a:ext>
            </a:extLst>
          </p:cNvPr>
          <p:cNvSpPr>
            <a:spLocks noGrp="1"/>
          </p:cNvSpPr>
          <p:nvPr>
            <p:ph type="ctrTitle"/>
          </p:nvPr>
        </p:nvSpPr>
        <p:spPr/>
        <p:txBody>
          <a:bodyPr>
            <a:normAutofit/>
          </a:bodyPr>
          <a:lstStyle/>
          <a:p>
            <a:r>
              <a:rPr lang="en-US" sz="3600" b="1" dirty="0">
                <a:latin typeface="Arial" panose="020B0604020202020204" pitchFamily="34" charset="0"/>
                <a:cs typeface="Arial" panose="020B0604020202020204" pitchFamily="34" charset="0"/>
              </a:rPr>
              <a:t>Human Resource Planning (HRP)</a:t>
            </a:r>
          </a:p>
        </p:txBody>
      </p:sp>
      <p:sp>
        <p:nvSpPr>
          <p:cNvPr id="3" name="Subtitle 2">
            <a:extLst>
              <a:ext uri="{FF2B5EF4-FFF2-40B4-BE49-F238E27FC236}">
                <a16:creationId xmlns:a16="http://schemas.microsoft.com/office/drawing/2014/main" id="{4B2F7E75-2212-F2A8-564F-CA75258601B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63360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996D2-972B-A764-233D-9C6A8BE8C9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4225FF-989A-D5FE-B266-B350F1DD3655}"/>
              </a:ext>
            </a:extLst>
          </p:cNvPr>
          <p:cNvSpPr>
            <a:spLocks noGrp="1"/>
          </p:cNvSpPr>
          <p:nvPr>
            <p:ph idx="1"/>
          </p:nvPr>
        </p:nvSpPr>
        <p:spPr/>
        <p:txBody>
          <a:bodyPr>
            <a:normAutofit fontScale="85000" lnSpcReduction="10000"/>
          </a:bodyPr>
          <a:lstStyle/>
          <a:p>
            <a:pPr marL="0" indent="0" algn="just">
              <a:buNone/>
            </a:pPr>
            <a:r>
              <a:rPr lang="en-US" dirty="0"/>
              <a:t>Human Resource Planning (HRP) is the process of forecasting the future human resource requirements of the organization and determining as to how the existing human resource capacity of the organization can be utilized to fulfill these requirements. It, thus, focuses on the basic economic concept of demand and supply in context to the human resource capacity of the organization.</a:t>
            </a:r>
          </a:p>
          <a:p>
            <a:pPr marL="0" indent="0" algn="just">
              <a:buNone/>
            </a:pPr>
            <a:r>
              <a:rPr lang="en-US" dirty="0"/>
              <a:t>Human resource planning (HRP) is a strategy used by a company to maintain a steady stream of skilled employees while avoiding employee shortages or surpluses.</a:t>
            </a:r>
          </a:p>
          <a:p>
            <a:pPr marL="0" indent="0" algn="just">
              <a:buNone/>
            </a:pPr>
            <a:r>
              <a:rPr lang="en-US" dirty="0"/>
              <a:t>● Having a good HRP strategy in place can mean productivity and profitability for a company.</a:t>
            </a:r>
          </a:p>
          <a:p>
            <a:pPr marL="0" indent="0" algn="just">
              <a:buNone/>
            </a:pPr>
            <a:r>
              <a:rPr lang="en-US" dirty="0"/>
              <a:t>● There are four general steps in the HRP process: identifying the current supply of employees, determining the future of the workforce, balancing between labor supply and demand, and developing plans that support the company's goals.</a:t>
            </a:r>
          </a:p>
        </p:txBody>
      </p:sp>
    </p:spTree>
    <p:extLst>
      <p:ext uri="{BB962C8B-B14F-4D97-AF65-F5344CB8AC3E}">
        <p14:creationId xmlns:p14="http://schemas.microsoft.com/office/powerpoint/2010/main" val="845993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3D92A-DB5A-57ED-D25B-ED033386C4F7}"/>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Types of HRP</a:t>
            </a:r>
          </a:p>
        </p:txBody>
      </p:sp>
      <p:sp>
        <p:nvSpPr>
          <p:cNvPr id="3" name="Content Placeholder 2">
            <a:extLst>
              <a:ext uri="{FF2B5EF4-FFF2-40B4-BE49-F238E27FC236}">
                <a16:creationId xmlns:a16="http://schemas.microsoft.com/office/drawing/2014/main" id="{94EE82C7-9014-E8A1-AC9E-DD49E03C125C}"/>
              </a:ext>
            </a:extLst>
          </p:cNvPr>
          <p:cNvSpPr>
            <a:spLocks noGrp="1"/>
          </p:cNvSpPr>
          <p:nvPr>
            <p:ph idx="1"/>
          </p:nvPr>
        </p:nvSpPr>
        <p:spPr/>
        <p:txBody>
          <a:bodyPr>
            <a:normAutofit fontScale="85000" lnSpcReduction="20000"/>
          </a:bodyPr>
          <a:lstStyle/>
          <a:p>
            <a:pPr marL="0" indent="0" algn="just">
              <a:buNone/>
            </a:pPr>
            <a:r>
              <a:rPr lang="en-US" dirty="0"/>
              <a:t>There are two types of Human Resource Planning (HRP).</a:t>
            </a:r>
          </a:p>
          <a:p>
            <a:pPr marL="0" indent="0" algn="just">
              <a:buNone/>
            </a:pPr>
            <a:r>
              <a:rPr lang="en-US" dirty="0"/>
              <a:t>1) Hard Human Resource Planning.</a:t>
            </a:r>
          </a:p>
          <a:p>
            <a:pPr marL="0" indent="0" algn="just">
              <a:buNone/>
            </a:pPr>
            <a:r>
              <a:rPr lang="en-US" dirty="0"/>
              <a:t>2) Soft Human Resource Planning.</a:t>
            </a:r>
          </a:p>
          <a:p>
            <a:pPr marL="0" indent="0" algn="just">
              <a:buNone/>
            </a:pPr>
            <a:r>
              <a:rPr lang="en-US" dirty="0"/>
              <a:t>HRP based on quantitative analysis in order to ensure that the right number of the right sort of people is available when needed is called Hard Human Resource Planning. HRP concerned with ensuring the availability of people with the right type of attitudes and motivation and commitment to the organization is called Soft Human Resource Planning. Marchington and Wilkinson (1996) describe that “Soft Human Resource Planning is more explicitly focused on creating and shaping the culture of the organization so that there is a clear integration between corporate goals and employees values, beliefs and </a:t>
            </a:r>
            <a:r>
              <a:rPr lang="en-US" dirty="0" err="1"/>
              <a:t>behaviours</a:t>
            </a:r>
            <a:r>
              <a:rPr lang="en-US" dirty="0"/>
              <a:t>”. They also observe that “the soft version becomes virtually synonymous with the whole subject of Human Resource Management”.</a:t>
            </a:r>
          </a:p>
        </p:txBody>
      </p:sp>
    </p:spTree>
    <p:extLst>
      <p:ext uri="{BB962C8B-B14F-4D97-AF65-F5344CB8AC3E}">
        <p14:creationId xmlns:p14="http://schemas.microsoft.com/office/powerpoint/2010/main" val="3507087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D1CE8-1D86-F58C-821A-E2C2126526B1}"/>
              </a:ext>
            </a:extLst>
          </p:cNvPr>
          <p:cNvSpPr>
            <a:spLocks noGrp="1"/>
          </p:cNvSpPr>
          <p:nvPr>
            <p:ph type="title"/>
          </p:nvPr>
        </p:nvSpPr>
        <p:spPr/>
        <p:txBody>
          <a:bodyPr>
            <a:normAutofit/>
          </a:bodyPr>
          <a:lstStyle/>
          <a:p>
            <a:r>
              <a:rPr lang="en-US" sz="3600" b="1" dirty="0">
                <a:latin typeface="Arial" panose="020B0604020202020204" pitchFamily="34" charset="0"/>
                <a:cs typeface="Arial" panose="020B0604020202020204" pitchFamily="34" charset="0"/>
              </a:rPr>
              <a:t>Objectives of HRP:</a:t>
            </a:r>
          </a:p>
        </p:txBody>
      </p:sp>
      <p:sp>
        <p:nvSpPr>
          <p:cNvPr id="3" name="Content Placeholder 2">
            <a:extLst>
              <a:ext uri="{FF2B5EF4-FFF2-40B4-BE49-F238E27FC236}">
                <a16:creationId xmlns:a16="http://schemas.microsoft.com/office/drawing/2014/main" id="{59C67BFB-208C-FD7E-5968-498FA83961E8}"/>
              </a:ext>
            </a:extLst>
          </p:cNvPr>
          <p:cNvSpPr>
            <a:spLocks noGrp="1"/>
          </p:cNvSpPr>
          <p:nvPr>
            <p:ph idx="1"/>
          </p:nvPr>
        </p:nvSpPr>
        <p:spPr/>
        <p:txBody>
          <a:bodyPr>
            <a:normAutofit fontScale="85000" lnSpcReduction="20000"/>
          </a:bodyPr>
          <a:lstStyle/>
          <a:p>
            <a:pPr marL="0" indent="0" algn="just">
              <a:buNone/>
            </a:pPr>
            <a:r>
              <a:rPr lang="en-US" b="1" dirty="0"/>
              <a:t>The objectives of Human Resource Planning are as follows:</a:t>
            </a:r>
          </a:p>
          <a:p>
            <a:pPr marL="0" indent="0" algn="just">
              <a:buNone/>
            </a:pPr>
            <a:r>
              <a:rPr lang="en-US" dirty="0"/>
              <a:t>▪ Guarantee ample supply of resources, whenever there is a need for it.</a:t>
            </a:r>
          </a:p>
          <a:p>
            <a:pPr marL="0" indent="0" algn="just">
              <a:buNone/>
            </a:pPr>
            <a:r>
              <a:rPr lang="en-US" dirty="0"/>
              <a:t>▪ Make sure that the current manpower in the company is being used properly.</a:t>
            </a:r>
          </a:p>
          <a:p>
            <a:pPr marL="0" indent="0" algn="just">
              <a:buNone/>
            </a:pPr>
            <a:r>
              <a:rPr lang="en-US" dirty="0"/>
              <a:t>▪ To foresee the potential requirements of manpower at various skill </a:t>
            </a:r>
          </a:p>
          <a:p>
            <a:pPr marL="0" indent="0" algn="just">
              <a:buNone/>
            </a:pPr>
            <a:r>
              <a:rPr lang="en-US" dirty="0"/>
              <a:t>levels.</a:t>
            </a:r>
          </a:p>
          <a:p>
            <a:pPr marL="0" indent="0" algn="just">
              <a:buNone/>
            </a:pPr>
            <a:r>
              <a:rPr lang="en-US" dirty="0"/>
              <a:t>▪ Evaluate excess or scarcity of resources that are available at a given point of time.</a:t>
            </a:r>
          </a:p>
          <a:p>
            <a:pPr marL="0" indent="0" algn="just">
              <a:buNone/>
            </a:pPr>
            <a:r>
              <a:rPr lang="en-US" dirty="0"/>
              <a:t>▪ Predict the impact of technological changes on the resources as well as on the kind of jobs they do.</a:t>
            </a:r>
          </a:p>
          <a:p>
            <a:pPr marL="0" indent="0" algn="just">
              <a:buNone/>
            </a:pPr>
            <a:r>
              <a:rPr lang="en-US" dirty="0"/>
              <a:t>▪ Manage the resources that are already employed in the organization.</a:t>
            </a:r>
          </a:p>
          <a:p>
            <a:pPr marL="0" indent="0" algn="just">
              <a:buNone/>
            </a:pPr>
            <a:r>
              <a:rPr lang="en-US" dirty="0"/>
              <a:t>▪ Ensure that there is a lead time available to pick and train any supplementary human resource.</a:t>
            </a:r>
          </a:p>
          <a:p>
            <a:pPr marL="0" indent="0" algn="just">
              <a:buNone/>
            </a:pPr>
            <a:endParaRPr lang="en-US" dirty="0"/>
          </a:p>
        </p:txBody>
      </p:sp>
    </p:spTree>
    <p:extLst>
      <p:ext uri="{BB962C8B-B14F-4D97-AF65-F5344CB8AC3E}">
        <p14:creationId xmlns:p14="http://schemas.microsoft.com/office/powerpoint/2010/main" val="3840932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9B91E-46D4-4839-15D8-62BB445BDF46}"/>
              </a:ext>
            </a:extLst>
          </p:cNvPr>
          <p:cNvSpPr>
            <a:spLocks noGrp="1"/>
          </p:cNvSpPr>
          <p:nvPr>
            <p:ph type="title"/>
          </p:nvPr>
        </p:nvSpPr>
        <p:spPr/>
        <p:txBody>
          <a:bodyPr>
            <a:normAutofit fontScale="90000"/>
          </a:bodyPr>
          <a:lstStyle/>
          <a:p>
            <a:r>
              <a:rPr lang="en-US" sz="3600" b="1" dirty="0">
                <a:latin typeface="Arial" panose="020B0604020202020204" pitchFamily="34" charset="0"/>
                <a:cs typeface="Arial" panose="020B0604020202020204" pitchFamily="34" charset="0"/>
              </a:rPr>
              <a:t>Features of Human Resource Planning:</a:t>
            </a:r>
          </a:p>
        </p:txBody>
      </p:sp>
      <p:sp>
        <p:nvSpPr>
          <p:cNvPr id="3" name="Content Placeholder 2">
            <a:extLst>
              <a:ext uri="{FF2B5EF4-FFF2-40B4-BE49-F238E27FC236}">
                <a16:creationId xmlns:a16="http://schemas.microsoft.com/office/drawing/2014/main" id="{4260BBFF-2649-3825-3DDF-E06810E1282B}"/>
              </a:ext>
            </a:extLst>
          </p:cNvPr>
          <p:cNvSpPr>
            <a:spLocks noGrp="1"/>
          </p:cNvSpPr>
          <p:nvPr>
            <p:ph idx="1"/>
          </p:nvPr>
        </p:nvSpPr>
        <p:spPr/>
        <p:txBody>
          <a:bodyPr>
            <a:normAutofit fontScale="70000" lnSpcReduction="20000"/>
          </a:bodyPr>
          <a:lstStyle/>
          <a:p>
            <a:pPr marL="0" indent="0" algn="just">
              <a:buNone/>
            </a:pPr>
            <a:r>
              <a:rPr lang="en-US" b="1" dirty="0"/>
              <a:t>1. Well Defined Objectives:</a:t>
            </a:r>
          </a:p>
          <a:p>
            <a:pPr marL="0" indent="0" algn="just">
              <a:buNone/>
            </a:pPr>
            <a:r>
              <a:rPr lang="en-US" dirty="0"/>
              <a:t>Enterprise’s objectives and goals in its strategic planning and operating planning may form the objectives of human resource planning. Human resource needs are planned on the basis of company’s goals. Besides, human resource planning has its own objectives like developing human resources, updating technical expertise, career planning of individual executives and people, ensuring better commitment of people and so on.</a:t>
            </a:r>
          </a:p>
          <a:p>
            <a:pPr marL="0" indent="0" algn="just">
              <a:buNone/>
            </a:pPr>
            <a:r>
              <a:rPr lang="en-US" b="1" dirty="0"/>
              <a:t>2. Determining Human Resource Reeds:</a:t>
            </a:r>
          </a:p>
          <a:p>
            <a:pPr marL="0" indent="0" algn="just">
              <a:buNone/>
            </a:pPr>
            <a:r>
              <a:rPr lang="en-US" dirty="0"/>
              <a:t>Human resource plan must incorporate the human resource needs of the enterprise. The thinking will have to be done in advance so that the persons are available at a time when they are required. For this purpose, an enterprise will have to undertake recruiting, selecting and training process also.</a:t>
            </a:r>
          </a:p>
          <a:p>
            <a:pPr marL="0" indent="0" algn="just">
              <a:buNone/>
            </a:pPr>
            <a:r>
              <a:rPr lang="en-US" b="1" dirty="0"/>
              <a:t>3. Keeping Manpower Inventory:</a:t>
            </a:r>
          </a:p>
          <a:p>
            <a:pPr marL="0" indent="0" algn="just">
              <a:buNone/>
            </a:pPr>
            <a:r>
              <a:rPr lang="en-US" dirty="0"/>
              <a:t>It includes the inventory of present manpower in the </a:t>
            </a:r>
            <a:r>
              <a:rPr lang="en-US" dirty="0" err="1"/>
              <a:t>organisation</a:t>
            </a:r>
            <a:r>
              <a:rPr lang="en-US" dirty="0"/>
              <a:t>. The executive should know the persons who will be available to him for undertaking higher responsibilities in the near future.</a:t>
            </a:r>
          </a:p>
        </p:txBody>
      </p:sp>
    </p:spTree>
    <p:extLst>
      <p:ext uri="{BB962C8B-B14F-4D97-AF65-F5344CB8AC3E}">
        <p14:creationId xmlns:p14="http://schemas.microsoft.com/office/powerpoint/2010/main" val="85578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28931-E92C-3BD7-B77C-A9D98A4EF8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A3EB24-0437-1994-71FE-BBB9E3F47A2C}"/>
              </a:ext>
            </a:extLst>
          </p:cNvPr>
          <p:cNvSpPr>
            <a:spLocks noGrp="1"/>
          </p:cNvSpPr>
          <p:nvPr>
            <p:ph idx="1"/>
          </p:nvPr>
        </p:nvSpPr>
        <p:spPr/>
        <p:txBody>
          <a:bodyPr>
            <a:normAutofit fontScale="92500" lnSpcReduction="10000"/>
          </a:bodyPr>
          <a:lstStyle/>
          <a:p>
            <a:pPr marL="0" indent="0" algn="just">
              <a:buNone/>
            </a:pPr>
            <a:r>
              <a:rPr lang="en-US" b="1" dirty="0"/>
              <a:t>4. Adjusting Demand and Supply:</a:t>
            </a:r>
          </a:p>
          <a:p>
            <a:pPr marL="0" indent="0" algn="just">
              <a:buNone/>
            </a:pPr>
            <a:r>
              <a:rPr lang="en-US" dirty="0"/>
              <a:t>Manpower needs have to be planned well in advance as suitable persons are available in future. If sufficient persons will not be available in future then efforts should be made to start the recruitment process well in advance. The demand and supply of personnel should be planned in advance.</a:t>
            </a:r>
          </a:p>
          <a:p>
            <a:pPr marL="0" indent="0" algn="just">
              <a:buNone/>
            </a:pPr>
            <a:r>
              <a:rPr lang="en-US" b="1" dirty="0"/>
              <a:t>5. Creating Proper Work Environment:</a:t>
            </a:r>
          </a:p>
          <a:p>
            <a:pPr marL="0" indent="0" algn="just">
              <a:buNone/>
            </a:pPr>
            <a:r>
              <a:rPr lang="en-US" dirty="0"/>
              <a:t>Besides estimating and employing personnel, human resource planning also ensures that working conditions are created. Employees should like to work in the </a:t>
            </a:r>
            <a:r>
              <a:rPr lang="en-US" dirty="0" err="1"/>
              <a:t>organisation</a:t>
            </a:r>
            <a:r>
              <a:rPr lang="en-US" dirty="0"/>
              <a:t> and they should get proper job satisfaction.</a:t>
            </a:r>
          </a:p>
        </p:txBody>
      </p:sp>
    </p:spTree>
    <p:extLst>
      <p:ext uri="{BB962C8B-B14F-4D97-AF65-F5344CB8AC3E}">
        <p14:creationId xmlns:p14="http://schemas.microsoft.com/office/powerpoint/2010/main" val="2943371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1ADC1-D05A-183A-C588-095F70CFED7A}"/>
              </a:ext>
            </a:extLst>
          </p:cNvPr>
          <p:cNvSpPr>
            <a:spLocks noGrp="1"/>
          </p:cNvSpPr>
          <p:nvPr>
            <p:ph type="title"/>
          </p:nvPr>
        </p:nvSpPr>
        <p:spPr/>
        <p:txBody>
          <a:bodyPr>
            <a:normAutofit/>
          </a:bodyPr>
          <a:lstStyle/>
          <a:p>
            <a:pPr algn="ctr"/>
            <a:r>
              <a:rPr lang="en-US" sz="4000" b="1"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255403070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TotalTime>
  <Words>711</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Gill Sans MT</vt:lpstr>
      <vt:lpstr>Gallery</vt:lpstr>
      <vt:lpstr>Human Resource Planning (HRP)</vt:lpstr>
      <vt:lpstr>PowerPoint Presentation</vt:lpstr>
      <vt:lpstr>Types of HRP</vt:lpstr>
      <vt:lpstr>Objectives of HRP:</vt:lpstr>
      <vt:lpstr>Features of Human Resource Planning:</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Planning (HRP)</dc:title>
  <dc:creator>Ananya Priya</dc:creator>
  <cp:lastModifiedBy>Ananya Priya</cp:lastModifiedBy>
  <cp:revision>1</cp:revision>
  <dcterms:created xsi:type="dcterms:W3CDTF">2022-12-22T14:16:08Z</dcterms:created>
  <dcterms:modified xsi:type="dcterms:W3CDTF">2022-12-22T14:17:37Z</dcterms:modified>
</cp:coreProperties>
</file>